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57" r:id="rId4"/>
    <p:sldId id="258" r:id="rId5"/>
    <p:sldId id="259" r:id="rId6"/>
    <p:sldId id="261" r:id="rId7"/>
    <p:sldId id="260" r:id="rId8"/>
    <p:sldId id="262" r:id="rId9"/>
    <p:sldId id="28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5" r:id="rId22"/>
    <p:sldId id="276" r:id="rId23"/>
    <p:sldId id="277" r:id="rId24"/>
    <p:sldId id="279" r:id="rId25"/>
    <p:sldId id="280" r:id="rId26"/>
    <p:sldId id="281" r:id="rId27"/>
  </p:sldIdLst>
  <p:sldSz cx="12192000" cy="6858000"/>
  <p:notesSz cx="6797675" cy="992822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C52725C-B39D-C0C6-789B-5673A5222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341BA00D-F612-F4D8-13B4-03D581913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914D82BA-93D1-B795-3957-E4FAE5C33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0292-C477-41FF-B63D-AC7262C22518}" type="datetimeFigureOut">
              <a:rPr lang="ca-ES" smtClean="0"/>
              <a:t>20/10/2023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E54FB76-C1BF-7FE9-2141-8D7D018C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98606E1-8820-DE28-CD9D-0B5C76C1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C499-1350-4784-9D88-275EF07AE47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572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3027F08-7724-B4AD-F3B9-749B2C2C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8D9CB639-A472-BB96-90E6-843A00EF8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76FE944-54FF-6B10-5B90-5959CFF5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0292-C477-41FF-B63D-AC7262C22518}" type="datetimeFigureOut">
              <a:rPr lang="ca-ES" smtClean="0"/>
              <a:t>20/10/2023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ED947DA-AC64-A8B0-4461-85937F0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CEEDB04-3B60-046D-ABB4-82E2BF3B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C499-1350-4784-9D88-275EF07AE47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5005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0745DC8E-4417-B745-5CB4-E1AB6F6855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393ED2D-6D55-5031-2CD5-477F64C1C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ADC18B0-BF4A-5871-EF59-BC058EF4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0292-C477-41FF-B63D-AC7262C22518}" type="datetimeFigureOut">
              <a:rPr lang="ca-ES" smtClean="0"/>
              <a:t>20/10/2023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B0D724B-48B1-059C-EEBA-2D3AB052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E8916E4-A5A8-602C-AEDA-4EF1928B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C499-1350-4784-9D88-275EF07AE47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2990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2B35B77-CD37-07E4-1922-4DE2EEFD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7144E69-65B8-2DEC-A970-6FA94A647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1693C51-B178-030F-6004-05CF53B93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0292-C477-41FF-B63D-AC7262C22518}" type="datetimeFigureOut">
              <a:rPr lang="ca-ES" smtClean="0"/>
              <a:t>20/10/2023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11354D7-108D-0BFF-9E1B-085EEBEB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1883DFC-3066-A935-9552-E1CFF480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C499-1350-4784-9D88-275EF07AE47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905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0F9348F-3F09-76B7-4A65-9C9DDAED9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37D07237-C1C8-CF85-4869-DEE6A9EE3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738C9F9B-583C-30C5-F9CD-56511804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0292-C477-41FF-B63D-AC7262C22518}" type="datetimeFigureOut">
              <a:rPr lang="ca-ES" smtClean="0"/>
              <a:t>20/10/2023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071A832-C32E-B916-AF90-DD0829EC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CCC2A33-CD07-441A-B647-ADC06ADA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C499-1350-4784-9D88-275EF07AE47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175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2C4CA13-D8D4-250B-6820-1B03336D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90F83EC-A501-338A-093E-F36F64ADE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157437D8-217A-8E56-0D73-430C0904D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228DF6E0-BBC0-46AD-F154-3C7B5C70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0292-C477-41FF-B63D-AC7262C22518}" type="datetimeFigureOut">
              <a:rPr lang="ca-ES" smtClean="0"/>
              <a:t>20/10/2023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CA8E8F5A-2BC8-21DF-B114-56419402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4F5F6B0-61AC-3AE4-E93D-8B973AE2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C499-1350-4784-9D88-275EF07AE47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95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C478DFD-48EA-7938-B5D2-5A60BD340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75BD48D-6090-7577-86E5-D1F3299E3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027DB0EF-D769-4BB3-C9C0-E9D7359A7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BBF7FF23-3B6D-E7F3-8F19-2423F8B4E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3485C268-2E6B-431B-EDC0-435A0CBA6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CB1282A1-678F-CC6D-86B2-69C19D9E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0292-C477-41FF-B63D-AC7262C22518}" type="datetimeFigureOut">
              <a:rPr lang="ca-ES" smtClean="0"/>
              <a:t>20/10/2023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BA6FBA5C-5CD1-0CCB-86C5-ED0DC98C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471661A-1368-EA97-6BF4-E00A61FB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C499-1350-4784-9D88-275EF07AE47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6483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C0AF01F-BC10-1141-FCEA-F376CA7C9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DC143FA9-E3B6-56CD-2CA3-08DD9BD53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0292-C477-41FF-B63D-AC7262C22518}" type="datetimeFigureOut">
              <a:rPr lang="ca-ES" smtClean="0"/>
              <a:t>20/10/2023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3C98F0C0-3021-863C-E146-C2877831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46092A05-9BD7-5783-789F-CB808103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C499-1350-4784-9D88-275EF07AE47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6746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193D83A6-54F3-EA9B-A3AE-C66BF949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0292-C477-41FF-B63D-AC7262C22518}" type="datetimeFigureOut">
              <a:rPr lang="ca-ES" smtClean="0"/>
              <a:t>20/10/2023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8747749D-0A72-3BEF-3C3B-882B0DC9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49C5AEF0-C011-713C-08C5-CC396A7B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C499-1350-4784-9D88-275EF07AE47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7705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48F3940-3813-8C44-69FA-B8AE93625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45532E2-16AB-454F-52AE-AE3BDC599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13A9D79-523A-7FD0-8C63-AE1FCA739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285ED4B-13D1-997D-F36D-5E5C8680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0292-C477-41FF-B63D-AC7262C22518}" type="datetimeFigureOut">
              <a:rPr lang="ca-ES" smtClean="0"/>
              <a:t>20/10/2023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50B50256-14BF-FFEE-439F-2D758381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E02C338E-5829-CAB5-493D-4E30DB482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C499-1350-4784-9D88-275EF07AE47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962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F105E56-3539-ED68-22E4-9F3C3E3F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A830580D-8410-9AE6-7944-56B949BCD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A33FF87E-1803-BAE3-7878-2F32E72A9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97F69768-EF9B-DF21-7E87-591F7E18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0292-C477-41FF-B63D-AC7262C22518}" type="datetimeFigureOut">
              <a:rPr lang="ca-ES" smtClean="0"/>
              <a:t>20/10/2023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AAB9BB7C-D63F-80BB-2A3D-AC06D427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A00ED9F3-A2C3-7DE8-F6AC-D083F7B6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C499-1350-4784-9D88-275EF07AE47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6689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98ADFD6D-A078-FC6D-FFEE-12B5A53C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481DFB6C-08A4-88DC-3E3E-F8717AE98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9653DE3A-CADC-6B58-898F-71EAFD622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0292-C477-41FF-B63D-AC7262C22518}" type="datetimeFigureOut">
              <a:rPr lang="ca-ES" smtClean="0"/>
              <a:t>20/10/2023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04A18C4-CBE7-F2A6-8D6F-0EF4BBCF5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3CE7656-31D1-964C-D38A-854AFA3D4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C499-1350-4784-9D88-275EF07AE47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422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9B06A05-863A-AD9F-EB23-40153016F1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SECTOR   URBANITZABLE   DELIMITAT</a:t>
            </a:r>
            <a:br>
              <a:rPr lang="es-ES" sz="8000" b="1" dirty="0"/>
            </a:br>
            <a:r>
              <a:rPr lang="es-ES" sz="8000" b="1" dirty="0"/>
              <a:t>SELVA BRAVA</a:t>
            </a:r>
            <a:endParaRPr lang="ca-ES" sz="8000" b="1" dirty="0"/>
          </a:p>
        </p:txBody>
      </p:sp>
    </p:spTree>
    <p:extLst>
      <p:ext uri="{BB962C8B-B14F-4D97-AF65-F5344CB8AC3E}">
        <p14:creationId xmlns:p14="http://schemas.microsoft.com/office/powerpoint/2010/main" val="215904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7C99665-9D5C-7EE1-984C-2CC626A2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PLA TERRITORIAL PARCIAL DE LES COMARQUES GIRONINES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aprovat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l’any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2010)</a:t>
            </a:r>
            <a:endParaRPr lang="ca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8EBD3C8E-A093-07E0-9003-EDBF907E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" dirty="0"/>
          </a:p>
          <a:p>
            <a:pPr algn="just"/>
            <a:r>
              <a:rPr lang="ca-ES" sz="2600" dirty="0"/>
              <a:t>Es un instrument de planejament urbanístic de rang superior al planejament municipal (POUM)</a:t>
            </a:r>
          </a:p>
          <a:p>
            <a:pPr algn="just"/>
            <a:r>
              <a:rPr lang="ca-ES" sz="2600" dirty="0"/>
              <a:t>Estableix normes generals, directrius i categories de sòl d’aplicació a tot l’àmbit de les comarques gironines.</a:t>
            </a:r>
          </a:p>
          <a:p>
            <a:pPr algn="just"/>
            <a:r>
              <a:rPr lang="ca-ES" sz="2600" dirty="0"/>
              <a:t>Fa una revisió dels sectors de sòl urbanitzable pendents de desenvolupar</a:t>
            </a:r>
          </a:p>
          <a:p>
            <a:pPr algn="just"/>
            <a:r>
              <a:rPr lang="ca-ES" sz="2600" dirty="0"/>
              <a:t>Estableix que el Sector Urbanitzable Delimitat Selva Brava (SUD-8) està sotmès a revisió o extinció.</a:t>
            </a:r>
          </a:p>
        </p:txBody>
      </p:sp>
    </p:spTree>
    <p:extLst>
      <p:ext uri="{BB962C8B-B14F-4D97-AF65-F5344CB8AC3E}">
        <p14:creationId xmlns:p14="http://schemas.microsoft.com/office/powerpoint/2010/main" val="317506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idor de contingut 4" descr="Imatge que conté mapa, text, Atles&#10;&#10;Descripció generada automàticament">
            <a:extLst>
              <a:ext uri="{FF2B5EF4-FFF2-40B4-BE49-F238E27FC236}">
                <a16:creationId xmlns:a16="http://schemas.microsoft.com/office/drawing/2014/main" id="{5B91F6A7-2413-C5FB-752F-102493E7D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66" y="282323"/>
            <a:ext cx="4511480" cy="6434669"/>
          </a:xfrm>
        </p:spPr>
      </p:pic>
      <p:pic>
        <p:nvPicPr>
          <p:cNvPr id="8" name="Imatge 7" descr="Imatge que conté text, captura de pantalla, Font, programari&#10;&#10;Descripció generada automàticament">
            <a:extLst>
              <a:ext uri="{FF2B5EF4-FFF2-40B4-BE49-F238E27FC236}">
                <a16:creationId xmlns:a16="http://schemas.microsoft.com/office/drawing/2014/main" id="{9BDED43C-8B5A-6E45-998E-E84CA5114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99" y="330614"/>
            <a:ext cx="6126935" cy="31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0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4F8C33E3-C1AE-C13B-AE19-8C93DAA0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9562"/>
            <a:ext cx="10515600" cy="57974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La </a:t>
            </a:r>
            <a:r>
              <a:rPr lang="es-ES" dirty="0" err="1"/>
              <a:t>reducció</a:t>
            </a:r>
            <a:r>
              <a:rPr lang="es-ES" dirty="0"/>
              <a:t> de </a:t>
            </a:r>
            <a:r>
              <a:rPr lang="es-ES" dirty="0" err="1"/>
              <a:t>l’àmbit</a:t>
            </a:r>
            <a:r>
              <a:rPr lang="es-ES" dirty="0"/>
              <a:t> del sector </a:t>
            </a:r>
            <a:r>
              <a:rPr lang="es-ES" dirty="0" err="1"/>
              <a:t>s’ha</a:t>
            </a:r>
            <a:r>
              <a:rPr lang="es-ES" dirty="0"/>
              <a:t> de tramitar </a:t>
            </a:r>
            <a:r>
              <a:rPr lang="es-ES" dirty="0" err="1"/>
              <a:t>mitjançant</a:t>
            </a:r>
            <a:r>
              <a:rPr lang="es-ES" dirty="0"/>
              <a:t> una </a:t>
            </a:r>
            <a:r>
              <a:rPr lang="es-ES" dirty="0" err="1"/>
              <a:t>modificació</a:t>
            </a:r>
            <a:r>
              <a:rPr lang="es-ES" dirty="0"/>
              <a:t> puntual del POUM.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En </a:t>
            </a:r>
            <a:r>
              <a:rPr lang="es-ES" dirty="0" err="1"/>
              <a:t>aquest</a:t>
            </a:r>
            <a:r>
              <a:rPr lang="es-ES" dirty="0"/>
              <a:t> </a:t>
            </a:r>
            <a:r>
              <a:rPr lang="es-ES" dirty="0" err="1"/>
              <a:t>moment</a:t>
            </a:r>
            <a:r>
              <a:rPr lang="es-ES" dirty="0"/>
              <a:t> </a:t>
            </a:r>
            <a:r>
              <a:rPr lang="es-ES" dirty="0" err="1"/>
              <a:t>l’Ajuntament</a:t>
            </a:r>
            <a:r>
              <a:rPr lang="es-ES" dirty="0"/>
              <a:t> </a:t>
            </a:r>
            <a:r>
              <a:rPr lang="es-ES" dirty="0" err="1"/>
              <a:t>està</a:t>
            </a:r>
            <a:r>
              <a:rPr lang="es-ES" dirty="0"/>
              <a:t> </a:t>
            </a:r>
            <a:r>
              <a:rPr lang="es-ES" dirty="0" err="1"/>
              <a:t>acabant</a:t>
            </a:r>
            <a:r>
              <a:rPr lang="es-ES" dirty="0"/>
              <a:t> de redactar un </a:t>
            </a:r>
            <a:r>
              <a:rPr lang="es-ES" dirty="0" err="1"/>
              <a:t>proposta</a:t>
            </a:r>
            <a:r>
              <a:rPr lang="es-ES" dirty="0"/>
              <a:t> de </a:t>
            </a:r>
            <a:r>
              <a:rPr lang="es-ES" dirty="0" err="1"/>
              <a:t>reducció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51338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idor de contingut 4">
            <a:extLst>
              <a:ext uri="{FF2B5EF4-FFF2-40B4-BE49-F238E27FC236}">
                <a16:creationId xmlns:a16="http://schemas.microsoft.com/office/drawing/2014/main" id="{51310A7F-E9AE-A771-7526-00F38EF47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474" y="457200"/>
            <a:ext cx="4017215" cy="5943600"/>
          </a:xfr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EFA2137D-EB58-A05A-9BDF-4630F97C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531" y="457200"/>
            <a:ext cx="3972995" cy="5943600"/>
          </a:xfrm>
          <a:prstGeom prst="rect">
            <a:avLst/>
          </a:prstGeom>
        </p:spPr>
      </p:pic>
      <p:sp>
        <p:nvSpPr>
          <p:cNvPr id="10" name="QuadreDeText 9">
            <a:extLst>
              <a:ext uri="{FF2B5EF4-FFF2-40B4-BE49-F238E27FC236}">
                <a16:creationId xmlns:a16="http://schemas.microsoft.com/office/drawing/2014/main" id="{567C26DF-5CF1-516F-C5D2-6622AA94C8A0}"/>
              </a:ext>
            </a:extLst>
          </p:cNvPr>
          <p:cNvSpPr txBox="1"/>
          <p:nvPr/>
        </p:nvSpPr>
        <p:spPr>
          <a:xfrm>
            <a:off x="1232612" y="6400800"/>
            <a:ext cx="3256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PLANEJAMENT  VIGENT</a:t>
            </a: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626D095C-4255-5621-820C-31567786EA75}"/>
              </a:ext>
            </a:extLst>
          </p:cNvPr>
          <p:cNvSpPr txBox="1"/>
          <p:nvPr/>
        </p:nvSpPr>
        <p:spPr>
          <a:xfrm>
            <a:off x="6769073" y="6400800"/>
            <a:ext cx="3256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PLANEJAMENT  PROPOSAT</a:t>
            </a: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01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>
            <a:extLst>
              <a:ext uri="{FF2B5EF4-FFF2-40B4-BE49-F238E27FC236}">
                <a16:creationId xmlns:a16="http://schemas.microsoft.com/office/drawing/2014/main" id="{76B1C86C-6607-A95D-0EB9-9B58739D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89" y="0"/>
            <a:ext cx="9077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91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05B31182-5D79-B97D-EADC-EE9AA50A9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7236"/>
            <a:ext cx="10515600" cy="56597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NOVA CANALITZACIÓ  PER  A L’ABASTAMENT  D’AIGUA  POTABLE  EN  ALTA  DE  LES URBANITZACIONS  DE</a:t>
            </a:r>
          </a:p>
          <a:p>
            <a:pPr marL="0" indent="0" algn="ctr">
              <a:buNone/>
            </a:pPr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SELVA BRAVA I FONTBONA</a:t>
            </a:r>
            <a:endParaRPr lang="ca-E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52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270DE9A2-78D7-1C63-17D0-1501F8B56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02" y="311279"/>
            <a:ext cx="4563112" cy="6401693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39729A13-FF51-EA3A-6F7F-120B8BCBB444}"/>
              </a:ext>
            </a:extLst>
          </p:cNvPr>
          <p:cNvSpPr txBox="1"/>
          <p:nvPr/>
        </p:nvSpPr>
        <p:spPr>
          <a:xfrm>
            <a:off x="6012611" y="4189204"/>
            <a:ext cx="58142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INICI DE LES OBRES: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desembre del 2023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DURADA DE LES OBRES: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mesos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PRESSUPOST DE L’OBRA: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1.589.285 €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SUBVENCIÓ DE L’ACA: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553.729,43 €</a:t>
            </a:r>
          </a:p>
          <a:p>
            <a:endParaRPr lang="es-ES" dirty="0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0D199336-4784-6B18-5E8B-78AA65463890}"/>
              </a:ext>
            </a:extLst>
          </p:cNvPr>
          <p:cNvSpPr txBox="1"/>
          <p:nvPr/>
        </p:nvSpPr>
        <p:spPr>
          <a:xfrm>
            <a:off x="6012611" y="311279"/>
            <a:ext cx="53397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TRAM 1 </a:t>
            </a:r>
            <a:r>
              <a:rPr lang="es-ES" dirty="0"/>
              <a:t>- DES DEL DIPÒSIT MUNICIPAL DE CAN PINET FINS A L’ENTRADA DEL SECTOR SELVA BRAVA (INICI DEL CARRER DELS GORGS)</a:t>
            </a:r>
          </a:p>
          <a:p>
            <a:endParaRPr lang="es-ES" dirty="0"/>
          </a:p>
          <a:p>
            <a:r>
              <a:rPr lang="es-ES" b="1" dirty="0"/>
              <a:t>TRAM 2 </a:t>
            </a:r>
            <a:r>
              <a:rPr lang="es-ES" dirty="0"/>
              <a:t>– DES DE L’ENTRADA DEL SECTOR SELVA BRAVA FINS AL DIPÒSIT EXISTENT. CONSTRUCCIÓ D’UNA ESTACIÓ DE BOMBAMENT AL COSTAT DEL DIPÒSIT</a:t>
            </a:r>
          </a:p>
          <a:p>
            <a:endParaRPr lang="es-ES" dirty="0"/>
          </a:p>
          <a:p>
            <a:r>
              <a:rPr lang="es-ES" b="1" dirty="0"/>
              <a:t>TRAM 3 </a:t>
            </a:r>
            <a:r>
              <a:rPr lang="es-ES" dirty="0"/>
              <a:t>– DES DEL DIPÒSIT FINS A CONNECTAR AMB LA CANONADA EXISTENT A LA SORTIDA DEL SECTOR (AVINGUDA DEL LLAC)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77335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Imatge que conté mapa, Atles, text&#10;&#10;Descripció generada automàticament">
            <a:extLst>
              <a:ext uri="{FF2B5EF4-FFF2-40B4-BE49-F238E27FC236}">
                <a16:creationId xmlns:a16="http://schemas.microsoft.com/office/drawing/2014/main" id="{B8551BA3-D8B0-D833-680D-C88C73188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53" y="0"/>
            <a:ext cx="9777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>
            <a:extLst>
              <a:ext uri="{FF2B5EF4-FFF2-40B4-BE49-F238E27FC236}">
                <a16:creationId xmlns:a16="http://schemas.microsoft.com/office/drawing/2014/main" id="{D715F21F-FAE9-0D16-A387-DE5E6F66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8837"/>
            <a:ext cx="9144000" cy="4638964"/>
          </a:xfrm>
        </p:spPr>
        <p:txBody>
          <a:bodyPr>
            <a:normAutofit/>
          </a:bodyPr>
          <a:lstStyle/>
          <a:p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RESPOSTA A PREGUNTES TELEMÀTIQUES</a:t>
            </a:r>
            <a:endParaRPr lang="ca-E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34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>
            <a:extLst>
              <a:ext uri="{FF2B5EF4-FFF2-40B4-BE49-F238E27FC236}">
                <a16:creationId xmlns:a16="http://schemas.microsoft.com/office/drawing/2014/main" id="{80F4433D-BAC9-934A-DC13-F729E6114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745" y="424873"/>
            <a:ext cx="10935855" cy="6132945"/>
          </a:xfrm>
        </p:spPr>
        <p:txBody>
          <a:bodyPr>
            <a:normAutofit lnSpcReduction="10000"/>
          </a:bodyPr>
          <a:lstStyle/>
          <a:p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COST  DEL PROCÉS DE TRANSFORMACIÓ URBANÍSTICA</a:t>
            </a:r>
          </a:p>
          <a:p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- DESPESES DE GESTIÓ</a:t>
            </a:r>
          </a:p>
          <a:p>
            <a:pPr algn="l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- POSSIBLES INDEMNITZACIONS I EXPROPIACIONS</a:t>
            </a:r>
          </a:p>
          <a:p>
            <a:pPr algn="l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- OBRES D’URBANITZACIÓ </a:t>
            </a:r>
          </a:p>
          <a:p>
            <a:pPr algn="l"/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- Proporcional a la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superfície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parcel·la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resultant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ca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2800" dirty="0">
                <a:latin typeface="Arial" panose="020B0604020202020204" pitchFamily="34" charset="0"/>
                <a:cs typeface="Arial" panose="020B0604020202020204" pitchFamily="34" charset="0"/>
              </a:rPr>
              <a:t>Exemples:</a:t>
            </a:r>
          </a:p>
          <a:p>
            <a:pPr algn="l"/>
            <a:r>
              <a:rPr lang="ca-E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a-ES" sz="28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Canyera</a:t>
            </a:r>
            <a:r>
              <a:rPr lang="ca-ES" sz="2800" dirty="0">
                <a:latin typeface="Arial" panose="020B0604020202020204" pitchFamily="34" charset="0"/>
                <a:cs typeface="Arial" panose="020B0604020202020204" pitchFamily="34" charset="0"/>
              </a:rPr>
              <a:t>:	15.000-17.000 € (parcel·la de 600 m2)</a:t>
            </a:r>
          </a:p>
          <a:p>
            <a:pPr algn="l"/>
            <a:r>
              <a:rPr lang="ca-E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a-E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Fontbona</a:t>
            </a:r>
            <a:r>
              <a:rPr lang="ca-ES" sz="2800" dirty="0">
                <a:latin typeface="Arial" panose="020B0604020202020204" pitchFamily="34" charset="0"/>
                <a:cs typeface="Arial" panose="020B0604020202020204" pitchFamily="34" charset="0"/>
              </a:rPr>
              <a:t>:	22.000 € (parcel·la de 600 m2)</a:t>
            </a:r>
          </a:p>
          <a:p>
            <a:pPr algn="l"/>
            <a:r>
              <a:rPr lang="ca-E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a-ES" sz="2800" b="1" dirty="0">
                <a:latin typeface="Arial" panose="020B0604020202020204" pitchFamily="34" charset="0"/>
                <a:cs typeface="Arial" panose="020B0604020202020204" pitchFamily="34" charset="0"/>
              </a:rPr>
              <a:t>Mas Pere</a:t>
            </a:r>
            <a:r>
              <a:rPr lang="ca-ES" sz="2800" dirty="0">
                <a:latin typeface="Arial" panose="020B0604020202020204" pitchFamily="34" charset="0"/>
                <a:cs typeface="Arial" panose="020B0604020202020204" pitchFamily="34" charset="0"/>
              </a:rPr>
              <a:t>: 	17.000 € (parcel·la de 600 m2)</a:t>
            </a:r>
          </a:p>
          <a:p>
            <a:pPr algn="l"/>
            <a:endParaRPr lang="ca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9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95A0857-A9A0-B13C-2878-E08529E68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SITUACIÓ URBANÍSTICA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1964436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>
            <a:extLst>
              <a:ext uri="{FF2B5EF4-FFF2-40B4-BE49-F238E27FC236}">
                <a16:creationId xmlns:a16="http://schemas.microsoft.com/office/drawing/2014/main" id="{627C3F2D-9610-2B8C-36DC-85522AB51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073" y="591127"/>
            <a:ext cx="10935853" cy="5698837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POSSIBILITAT D’OBTENIR LLICÈNCIA D’OBRES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D’acord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la legislación urbanística no es poden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concedir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llicències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d’obra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ni de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parcel·lació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fins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s’hagi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finalitzat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procés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 transformación urbanística, i el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sòl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passi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tenir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consideració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sòl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urbà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Hi ha la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possibilitat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concedir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llicències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simultànies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l’execució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 les obres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d’urbanitzacio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sotmeses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a un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seguit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condicions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a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80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>
            <a:extLst>
              <a:ext uri="{FF2B5EF4-FFF2-40B4-BE49-F238E27FC236}">
                <a16:creationId xmlns:a16="http://schemas.microsoft.com/office/drawing/2014/main" id="{627C3F2D-9610-2B8C-36DC-85522AB51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09" y="591127"/>
            <a:ext cx="11406909" cy="5698837"/>
          </a:xfrm>
        </p:spPr>
        <p:txBody>
          <a:bodyPr>
            <a:normAutofit fontScale="55000" lnSpcReduction="20000"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SUBMINISTRAMENT EN BAIXA D’AIGUA POTABLE</a:t>
            </a:r>
          </a:p>
          <a:p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canonades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aigua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que porten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l’aigua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en alta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fins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urbanització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i la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xarxa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en Baixa que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distribueix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l’aigua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a les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parcel·les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no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són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propietat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municipal ni forman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concessió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l’Ajuntament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canalització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d’aigua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potable que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portarà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terme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l’Ajuntament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principis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l’any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vinent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només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preveu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portar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l’aigua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fins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dipòsits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 Selva Brava i Font Bona.</a:t>
            </a: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L’Ajuntament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NO ha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deixat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perdre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subvenció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per portar 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terme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aquesta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canalització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sinó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que ha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anat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obtenint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pròrrogues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 les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subvencions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concedides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mentre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gestionaven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tots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tràmits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urbanístics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per portar-la 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terme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No es contempla la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possibilitat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d’obtenir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subvencions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executar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xarxes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subministrament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que formen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 les obres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d’urbanització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d’un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sector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urbanitzable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La distribución en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baixa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a cada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parcel·la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s’haurà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fer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a través de la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xarxa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s’executi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portin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terme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les obres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d’urbanització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En cas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d’emergencia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caldrà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estudiar la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possibilitat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subministrament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d’aigua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potable en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baixa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i la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seva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gestió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tenint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compte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la problemática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d’una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xarxa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existent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obsoleta.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a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61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>
            <a:extLst>
              <a:ext uri="{FF2B5EF4-FFF2-40B4-BE49-F238E27FC236}">
                <a16:creationId xmlns:a16="http://schemas.microsoft.com/office/drawing/2014/main" id="{627C3F2D-9610-2B8C-36DC-85522AB51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09" y="591127"/>
            <a:ext cx="11406909" cy="595745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	SITUACIÓ URBANÍSTICA DELS HABITATGES EXISTENTS</a:t>
            </a:r>
          </a:p>
          <a:p>
            <a:pPr algn="l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SITUACIÓ ACTUAL</a:t>
            </a:r>
          </a:p>
          <a:p>
            <a:pPr algn="just"/>
            <a:endParaRPr lang="es-ES" sz="2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FORA D’ORDENACIÓ</a:t>
            </a:r>
          </a:p>
          <a:p>
            <a:pPr algn="just"/>
            <a:endParaRPr lang="es-E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SITUACIÓ DESPRÉS DE L’APROVACIÓ DEL PLA PARCIAL</a:t>
            </a:r>
          </a:p>
          <a:p>
            <a:pPr algn="just"/>
            <a:endParaRPr lang="es-E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CONFORMES AMB EL PLANEJAMENT URBANÍSTIC: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compleixen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paràmetres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d’edificació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establerts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 la normativa del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pla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parcial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VOLUM DISCONFORME: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incompleixen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algún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paràmetres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d’edificació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establerts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 la normativa del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pla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parcial. Si podrán portar 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terme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obres de reforma. Les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ampliacions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estaran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condicionades a la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supressió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les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disconformitats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FORA D’ORDENACIÓ: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están afectades per un vial, zona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verda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zona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d’equipaments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… Les obres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d’urbanització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hauran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preveure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enderroc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Si están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legalment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implantades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caldrà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seva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indemnització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inclosa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dins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costos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d’urbanització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a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26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>
            <a:extLst>
              <a:ext uri="{FF2B5EF4-FFF2-40B4-BE49-F238E27FC236}">
                <a16:creationId xmlns:a16="http://schemas.microsoft.com/office/drawing/2014/main" id="{627C3F2D-9610-2B8C-36DC-85522AB51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09" y="591127"/>
            <a:ext cx="11406909" cy="5957455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PARCEL·LACIÓ ACTUAL DE LA URBANITZACIÓ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Tot i que es té constancia de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l’existencia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d’un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plànol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parcel·les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Aquest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no forma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expedient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municipal ni de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llicència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concedida.</a:t>
            </a:r>
          </a:p>
          <a:p>
            <a:pPr algn="just"/>
            <a:endParaRPr 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que es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porti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terme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reparcel·lació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del sector, les finques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registrals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existents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tindran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la consideración de finques aportades i, en base a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aquestes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s’obtindran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parcel·les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resultants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a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02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>
            <a:extLst>
              <a:ext uri="{FF2B5EF4-FFF2-40B4-BE49-F238E27FC236}">
                <a16:creationId xmlns:a16="http://schemas.microsoft.com/office/drawing/2014/main" id="{627C3F2D-9610-2B8C-36DC-85522AB51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09" y="591127"/>
            <a:ext cx="11406909" cy="5957455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IMPAGAMENTS DE QUOTES URBANÍSTIQUES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La legislación urbanística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estableix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constrenyiment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l’expropiació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per al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cobrament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de les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quantitats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endeutades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tant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si la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gestió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compensació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o per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cooperació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a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35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>
            <a:extLst>
              <a:ext uri="{FF2B5EF4-FFF2-40B4-BE49-F238E27FC236}">
                <a16:creationId xmlns:a16="http://schemas.microsoft.com/office/drawing/2014/main" id="{627C3F2D-9610-2B8C-36DC-85522AB51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09" y="591127"/>
            <a:ext cx="11406909" cy="5957455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LLICÈNCIES CONCEDIDES A SELVA BRAVA PER A LA CONSTRUCCCIÓ D’HABITATGES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1965-1975 – 11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llicències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concedides</a:t>
            </a:r>
          </a:p>
          <a:p>
            <a:pPr algn="just"/>
            <a:endParaRPr 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1976-1977 – 5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llicències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concedides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però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condicionades a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l’aprovació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del 			  Pla Parcial</a:t>
            </a:r>
          </a:p>
          <a:p>
            <a:pPr algn="just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a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11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4CBD8D0-65C7-3FA1-E118-B60220B98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815"/>
            <a:ext cx="10515600" cy="5780148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ca-ES" dirty="0"/>
              <a:t>- XARXA DE FIBRA ÒPTICA</a:t>
            </a:r>
          </a:p>
          <a:p>
            <a:pPr marL="0" indent="0">
              <a:buNone/>
            </a:pPr>
            <a:r>
              <a:rPr lang="ca-ES" dirty="0"/>
              <a:t>- IBI</a:t>
            </a:r>
          </a:p>
          <a:p>
            <a:pPr marL="0" indent="0">
              <a:buNone/>
            </a:pPr>
            <a:r>
              <a:rPr lang="ca-ES" dirty="0"/>
              <a:t>- NETEJA DE PARCEL·LES</a:t>
            </a:r>
          </a:p>
        </p:txBody>
      </p:sp>
    </p:spTree>
    <p:extLst>
      <p:ext uri="{BB962C8B-B14F-4D97-AF65-F5344CB8AC3E}">
        <p14:creationId xmlns:p14="http://schemas.microsoft.com/office/powerpoint/2010/main" val="402379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30AFF46-5994-3689-5575-02A75419E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TIPUS DE SÒL:</a:t>
            </a:r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54919465-9DCD-269F-B280-28B52E2E3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sz="4800" b="1" dirty="0"/>
              <a:t>SÒL URBÀ</a:t>
            </a:r>
            <a:r>
              <a:rPr lang="es-ES" sz="4800" dirty="0"/>
              <a:t>: </a:t>
            </a:r>
            <a:r>
              <a:rPr lang="es-ES" sz="4800" dirty="0" err="1"/>
              <a:t>terrenys</a:t>
            </a:r>
            <a:r>
              <a:rPr lang="es-ES" sz="4800" dirty="0"/>
              <a:t> aptes per a </a:t>
            </a:r>
            <a:r>
              <a:rPr lang="es-ES" sz="4800" dirty="0" err="1"/>
              <a:t>l’edificació</a:t>
            </a:r>
            <a:endParaRPr lang="es-ES" sz="4800" dirty="0"/>
          </a:p>
          <a:p>
            <a:endParaRPr lang="es-ES" sz="4800" dirty="0"/>
          </a:p>
          <a:p>
            <a:r>
              <a:rPr lang="es-ES" sz="4800" b="1" dirty="0"/>
              <a:t>SÒL NO URBANITZABLE</a:t>
            </a:r>
            <a:r>
              <a:rPr lang="es-ES" sz="4800" dirty="0"/>
              <a:t>: </a:t>
            </a:r>
            <a:r>
              <a:rPr lang="es-ES" sz="4800" dirty="0" err="1"/>
              <a:t>terrenys</a:t>
            </a:r>
            <a:r>
              <a:rPr lang="es-ES" sz="4800" dirty="0"/>
              <a:t> no edificables</a:t>
            </a:r>
          </a:p>
          <a:p>
            <a:pPr marL="0" indent="0">
              <a:buNone/>
            </a:pPr>
            <a:endParaRPr lang="es-ES" sz="4800" dirty="0"/>
          </a:p>
          <a:p>
            <a:pPr algn="just"/>
            <a:r>
              <a:rPr lang="es-ES" sz="4800" b="1" dirty="0"/>
              <a:t>SÒL URBANITZABLE</a:t>
            </a:r>
            <a:r>
              <a:rPr lang="es-ES" sz="4800" dirty="0"/>
              <a:t>: </a:t>
            </a:r>
            <a:r>
              <a:rPr lang="es-ES" sz="4800" dirty="0" err="1"/>
              <a:t>terrenys</a:t>
            </a:r>
            <a:r>
              <a:rPr lang="es-ES" sz="4800" dirty="0"/>
              <a:t> previstos per al </a:t>
            </a:r>
            <a:r>
              <a:rPr lang="es-ES" sz="4800" dirty="0" err="1"/>
              <a:t>creixement</a:t>
            </a:r>
            <a:r>
              <a:rPr lang="es-ES" sz="4800" dirty="0"/>
              <a:t> del </a:t>
            </a:r>
            <a:r>
              <a:rPr lang="es-ES" sz="4800" dirty="0" err="1"/>
              <a:t>municipi</a:t>
            </a:r>
            <a:r>
              <a:rPr lang="es-ES" sz="4800" dirty="0"/>
              <a:t>. </a:t>
            </a:r>
            <a:r>
              <a:rPr lang="es-ES" sz="4800" b="1" dirty="0"/>
              <a:t>NO</a:t>
            </a:r>
            <a:r>
              <a:rPr lang="es-ES" sz="4800" dirty="0"/>
              <a:t> </a:t>
            </a:r>
            <a:r>
              <a:rPr lang="es-ES" sz="4800" dirty="0" err="1"/>
              <a:t>són</a:t>
            </a:r>
            <a:r>
              <a:rPr lang="es-ES" sz="4800" dirty="0"/>
              <a:t> edificables </a:t>
            </a:r>
            <a:r>
              <a:rPr lang="es-ES" sz="4800" dirty="0" err="1"/>
              <a:t>fins</a:t>
            </a:r>
            <a:r>
              <a:rPr lang="es-ES" sz="4800" dirty="0"/>
              <a:t> que, a través </a:t>
            </a:r>
            <a:r>
              <a:rPr lang="es-ES" sz="4800" dirty="0" err="1"/>
              <a:t>d’un</a:t>
            </a:r>
            <a:r>
              <a:rPr lang="es-ES" sz="4800" dirty="0"/>
              <a:t> </a:t>
            </a:r>
            <a:r>
              <a:rPr lang="es-ES" sz="4800" dirty="0" err="1"/>
              <a:t>procés</a:t>
            </a:r>
            <a:r>
              <a:rPr lang="es-ES" sz="4800" dirty="0"/>
              <a:t> de </a:t>
            </a:r>
            <a:r>
              <a:rPr lang="es-ES" sz="4800" dirty="0" err="1"/>
              <a:t>transformació</a:t>
            </a:r>
            <a:r>
              <a:rPr lang="es-ES" sz="4800" dirty="0"/>
              <a:t> urbanística </a:t>
            </a:r>
            <a:r>
              <a:rPr lang="es-ES" sz="4800" dirty="0" err="1"/>
              <a:t>passin</a:t>
            </a:r>
            <a:r>
              <a:rPr lang="es-ES" sz="4800" dirty="0"/>
              <a:t> a </a:t>
            </a:r>
            <a:r>
              <a:rPr lang="es-ES" sz="4800" dirty="0" err="1"/>
              <a:t>tenir</a:t>
            </a:r>
            <a:r>
              <a:rPr lang="es-ES" sz="4800" dirty="0"/>
              <a:t> la </a:t>
            </a:r>
            <a:r>
              <a:rPr lang="es-ES" sz="4800" dirty="0" err="1"/>
              <a:t>consideració</a:t>
            </a:r>
            <a:r>
              <a:rPr lang="es-ES" sz="4800" dirty="0"/>
              <a:t> de </a:t>
            </a:r>
            <a:r>
              <a:rPr lang="es-ES" sz="4800" dirty="0" err="1"/>
              <a:t>sòl</a:t>
            </a:r>
            <a:r>
              <a:rPr lang="es-ES" sz="4800" dirty="0"/>
              <a:t> </a:t>
            </a:r>
            <a:r>
              <a:rPr lang="es-ES" sz="4800" dirty="0" err="1"/>
              <a:t>urbà</a:t>
            </a:r>
            <a:r>
              <a:rPr lang="es-E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740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EE90A3B-CB65-D86F-2879-9A35FF16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classificació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sòl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está determinada en el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planejament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urbanístic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 cada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municipi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763544B-1B58-64A5-4D21-71C58183A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 err="1"/>
              <a:t>Planejament</a:t>
            </a:r>
            <a:r>
              <a:rPr lang="es-ES" sz="3600" dirty="0"/>
              <a:t> </a:t>
            </a:r>
            <a:r>
              <a:rPr lang="es-ES" sz="3600" dirty="0" err="1"/>
              <a:t>urbanístic</a:t>
            </a:r>
            <a:r>
              <a:rPr lang="es-ES" sz="3600" dirty="0"/>
              <a:t> </a:t>
            </a:r>
            <a:r>
              <a:rPr lang="es-ES" sz="3600" dirty="0" err="1"/>
              <a:t>vigent</a:t>
            </a:r>
            <a:r>
              <a:rPr lang="es-ES" sz="3600" dirty="0"/>
              <a:t> de Llagostera:</a:t>
            </a:r>
          </a:p>
          <a:p>
            <a:pPr marL="0" indent="0">
              <a:buNone/>
            </a:pPr>
            <a:r>
              <a:rPr lang="es-ES" sz="3600" b="1" dirty="0"/>
              <a:t>PLA D’ORDENACIÓ URBANÍSTICA MUNICIPAL (POUM)</a:t>
            </a:r>
          </a:p>
          <a:p>
            <a:pPr marL="0" indent="0">
              <a:buNone/>
            </a:pPr>
            <a:r>
              <a:rPr lang="es-ES" sz="3600" dirty="0" err="1"/>
              <a:t>aprovat</a:t>
            </a:r>
            <a:r>
              <a:rPr lang="es-ES" sz="3600" dirty="0"/>
              <a:t> </a:t>
            </a:r>
            <a:r>
              <a:rPr lang="es-ES" sz="3600" dirty="0" err="1"/>
              <a:t>l’any</a:t>
            </a:r>
            <a:r>
              <a:rPr lang="es-ES" sz="3600" dirty="0"/>
              <a:t> 2003</a:t>
            </a:r>
          </a:p>
          <a:p>
            <a:pPr marL="0" indent="0">
              <a:buNone/>
            </a:pPr>
            <a:endParaRPr lang="es-ES" sz="3600" dirty="0"/>
          </a:p>
          <a:p>
            <a:pPr marL="0" indent="0">
              <a:buNone/>
            </a:pPr>
            <a:r>
              <a:rPr lang="es-ES" sz="3600" dirty="0" err="1"/>
              <a:t>Planejament</a:t>
            </a:r>
            <a:r>
              <a:rPr lang="es-ES" sz="3600" dirty="0"/>
              <a:t> </a:t>
            </a:r>
            <a:r>
              <a:rPr lang="es-ES" sz="3600" dirty="0" err="1"/>
              <a:t>urbanístic</a:t>
            </a:r>
            <a:r>
              <a:rPr lang="es-ES" sz="3600" dirty="0"/>
              <a:t> anterior:</a:t>
            </a:r>
          </a:p>
          <a:p>
            <a:pPr marL="0" indent="0">
              <a:buNone/>
            </a:pPr>
            <a:r>
              <a:rPr lang="es-ES" sz="3600" b="1" dirty="0"/>
              <a:t>NORMES SUBSIDIÀRIES</a:t>
            </a:r>
          </a:p>
          <a:p>
            <a:pPr marL="0" indent="0">
              <a:buNone/>
            </a:pPr>
            <a:r>
              <a:rPr lang="es-ES" sz="3600" dirty="0" err="1"/>
              <a:t>aprovades</a:t>
            </a:r>
            <a:r>
              <a:rPr lang="es-ES" sz="3600" dirty="0"/>
              <a:t> </a:t>
            </a:r>
            <a:r>
              <a:rPr lang="es-ES" sz="3600" dirty="0" err="1"/>
              <a:t>l’any</a:t>
            </a:r>
            <a:r>
              <a:rPr lang="es-ES" sz="3600" dirty="0"/>
              <a:t> 1984</a:t>
            </a:r>
          </a:p>
          <a:p>
            <a:pPr marL="0" indent="0">
              <a:buNone/>
            </a:pPr>
            <a:endParaRPr lang="ca-ES" sz="3600" dirty="0"/>
          </a:p>
        </p:txBody>
      </p:sp>
    </p:spTree>
    <p:extLst>
      <p:ext uri="{BB962C8B-B14F-4D97-AF65-F5344CB8AC3E}">
        <p14:creationId xmlns:p14="http://schemas.microsoft.com/office/powerpoint/2010/main" val="109059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>
            <a:extLst>
              <a:ext uri="{FF2B5EF4-FFF2-40B4-BE49-F238E27FC236}">
                <a16:creationId xmlns:a16="http://schemas.microsoft.com/office/drawing/2014/main" id="{2BB5700E-55FF-6517-4676-B1111FF4F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509" y="733245"/>
            <a:ext cx="10575985" cy="562137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SITUACIÓ URBANÍSTICA DE LA URBANITZACIÓ SELVA BRAVA:</a:t>
            </a:r>
          </a:p>
          <a:p>
            <a:pPr algn="just"/>
            <a:endParaRPr lang="ca-E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D’acord amb el POUM vigent, l’àmbit de la urbanització  és sòl urbanitzable delimitat:</a:t>
            </a:r>
          </a:p>
          <a:p>
            <a:pPr algn="just"/>
            <a:endParaRPr lang="ca-E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a-ES" sz="2600" b="1" dirty="0">
                <a:latin typeface="Arial" panose="020B0604020202020204" pitchFamily="34" charset="0"/>
                <a:cs typeface="Arial" panose="020B0604020202020204" pitchFamily="34" charset="0"/>
              </a:rPr>
              <a:t>Sector Urbanitzable Delimitat Selva Brava (SUD-8)</a:t>
            </a:r>
          </a:p>
          <a:p>
            <a:pPr algn="just"/>
            <a:endParaRPr lang="ca-E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El planejament urbanístic anterior (Normes Subsidiàries) també definien l’àmbit com a sòl urbanitzable. Per tant, té aquesta consideració com a mínim des de l’any 1984.</a:t>
            </a:r>
          </a:p>
          <a:p>
            <a:pPr algn="just"/>
            <a:endParaRPr lang="ca-E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En tots aquests any el sector encara no ha portat a terme el procés de transformació urbanística per passar a sòl urbà.</a:t>
            </a:r>
          </a:p>
        </p:txBody>
      </p:sp>
    </p:spTree>
    <p:extLst>
      <p:ext uri="{BB962C8B-B14F-4D97-AF65-F5344CB8AC3E}">
        <p14:creationId xmlns:p14="http://schemas.microsoft.com/office/powerpoint/2010/main" val="422764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AE15446-AFB8-39DC-FFEF-3657E3F9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947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PROCÉS DE TRANSFORMACIÓ URBANÍSTICA PER PASSAR DE SÒL URBANITZABLE A SÒL URBÀ:</a:t>
            </a:r>
            <a:endParaRPr lang="ca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43B66A40-246C-972E-F3D5-17E333994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468"/>
            <a:ext cx="10515600" cy="5313872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a-ES" sz="2400" b="1" dirty="0"/>
              <a:t>PLA PARCIAL: </a:t>
            </a:r>
            <a:r>
              <a:rPr lang="ca-ES" sz="2400" dirty="0"/>
              <a:t>Estableix la qualificació dels terrenys, definint els carrers, les zones verdes, les zones d’equipament, les zones de serveis tècnics, les zones edificables... també determina les condicions d’edificació.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a-ES" sz="2400" b="1" dirty="0"/>
              <a:t>PROJECTE D’URBANITZACIÓ: </a:t>
            </a:r>
            <a:r>
              <a:rPr lang="ca-ES" sz="2400" dirty="0"/>
              <a:t>Defineix les obres necessàries per portar a terme la urbanització (paviment, serveis, enllumenat...) i el  pressupost per portar-les a terme.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a-ES" sz="2400" b="1" dirty="0"/>
              <a:t>PROJECTE DE REPARCEL·LACIÓ: </a:t>
            </a:r>
            <a:r>
              <a:rPr lang="ca-ES" sz="2400" dirty="0"/>
              <a:t>Reparteix proporcionalment els beneficis i càrregues entre els propietaris del sector. Els beneficis són les parcel·les edificables i les càrregues el cost de totes les despeses del procés de transformació urbanística.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a-ES" sz="2400" b="1" dirty="0"/>
              <a:t>OBRES D’URBANITZACIÓ: </a:t>
            </a:r>
            <a:r>
              <a:rPr lang="ca-ES" sz="2400" dirty="0"/>
              <a:t>Execució de les obres previstes en el projecte d’urbanització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a-ES" sz="2400" b="1" dirty="0"/>
              <a:t>RECEPCIÓ PER PART DE L’AJUNTAMENT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541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7B140FB7-5B81-F6F5-3358-007FC07CE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387928"/>
            <a:ext cx="5334197" cy="58521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 sector Selva Brava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encara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disposa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 Pla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parcial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 tant,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encara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està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definit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per 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passaran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carrers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quines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les zones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edificables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on es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situaran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les zones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verdes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pic>
        <p:nvPicPr>
          <p:cNvPr id="7" name="Contenidor de contingut 6" descr="Imatge que conté mapa, text, Atles&#10;&#10;Descripció generada automàticament">
            <a:extLst>
              <a:ext uri="{FF2B5EF4-FFF2-40B4-BE49-F238E27FC236}">
                <a16:creationId xmlns:a16="http://schemas.microsoft.com/office/drawing/2014/main" id="{E4D69578-587E-EC11-EA31-0CB806A83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" r="-1" b="1463"/>
          <a:stretch/>
        </p:blipFill>
        <p:spPr>
          <a:xfrm rot="16200000">
            <a:off x="6090456" y="756455"/>
            <a:ext cx="6868886" cy="5334204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838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8A90FA0-B9C2-A186-D392-EF51BDBC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SISTEMES DE GESTIÓ PER A LA TRANSFORMACIÓ URBANÍSTICA:</a:t>
            </a:r>
            <a:endParaRPr lang="ca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6F5E668-DEC2-C27E-85AE-5813A1022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- PER </a:t>
            </a:r>
            <a:r>
              <a:rPr lang="es-ES" b="1" dirty="0"/>
              <a:t>COMPENSACIÓ BÀSICA</a:t>
            </a:r>
            <a:r>
              <a:rPr lang="es-ES" dirty="0"/>
              <a:t>: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propietaris</a:t>
            </a:r>
            <a:r>
              <a:rPr lang="es-ES" dirty="0"/>
              <a:t> es </a:t>
            </a:r>
            <a:r>
              <a:rPr lang="es-ES" dirty="0" err="1"/>
              <a:t>constitueixen</a:t>
            </a:r>
            <a:r>
              <a:rPr lang="es-ES" dirty="0"/>
              <a:t> en junta de </a:t>
            </a:r>
            <a:r>
              <a:rPr lang="es-ES" dirty="0" err="1"/>
              <a:t>compensació</a:t>
            </a:r>
            <a:r>
              <a:rPr lang="es-ES" dirty="0"/>
              <a:t> i </a:t>
            </a:r>
            <a:r>
              <a:rPr lang="es-ES" dirty="0" err="1"/>
              <a:t>executen</a:t>
            </a:r>
            <a:r>
              <a:rPr lang="es-ES" dirty="0"/>
              <a:t> les obres </a:t>
            </a:r>
            <a:r>
              <a:rPr lang="es-ES" dirty="0" err="1"/>
              <a:t>d’urbanització</a:t>
            </a:r>
            <a:r>
              <a:rPr lang="es-ES" dirty="0"/>
              <a:t> a </a:t>
            </a:r>
            <a:r>
              <a:rPr lang="es-ES" dirty="0" err="1"/>
              <a:t>càrrec</a:t>
            </a:r>
            <a:r>
              <a:rPr lang="es-ES" dirty="0"/>
              <a:t> </a:t>
            </a:r>
            <a:r>
              <a:rPr lang="es-ES" dirty="0" err="1"/>
              <a:t>seu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- PER </a:t>
            </a:r>
            <a:r>
              <a:rPr lang="es-ES" b="1" dirty="0"/>
              <a:t>COOPERACIÓ</a:t>
            </a:r>
            <a:r>
              <a:rPr lang="es-ES" dirty="0"/>
              <a:t>: </a:t>
            </a:r>
            <a:r>
              <a:rPr lang="es-ES" dirty="0" err="1"/>
              <a:t>L’Ajuntament</a:t>
            </a:r>
            <a:r>
              <a:rPr lang="es-ES" dirty="0"/>
              <a:t> </a:t>
            </a:r>
            <a:r>
              <a:rPr lang="es-ES" dirty="0" err="1"/>
              <a:t>executa</a:t>
            </a:r>
            <a:r>
              <a:rPr lang="es-ES" dirty="0"/>
              <a:t> les obres </a:t>
            </a:r>
            <a:r>
              <a:rPr lang="es-ES" dirty="0" err="1"/>
              <a:t>d’urbanització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càrrec</a:t>
            </a:r>
            <a:r>
              <a:rPr lang="es-ES" dirty="0"/>
              <a:t> a les persones </a:t>
            </a:r>
            <a:r>
              <a:rPr lang="es-ES" dirty="0" err="1"/>
              <a:t>propietàries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El sistema </a:t>
            </a:r>
            <a:r>
              <a:rPr lang="es-ES" dirty="0" err="1"/>
              <a:t>previst</a:t>
            </a:r>
            <a:r>
              <a:rPr lang="es-ES" dirty="0"/>
              <a:t> en el POUM per a la </a:t>
            </a:r>
            <a:r>
              <a:rPr lang="es-ES" dirty="0" err="1"/>
              <a:t>gestió</a:t>
            </a:r>
            <a:r>
              <a:rPr lang="es-ES" dirty="0"/>
              <a:t> del sector Selva brava </a:t>
            </a:r>
            <a:r>
              <a:rPr lang="es-ES" dirty="0" err="1"/>
              <a:t>és</a:t>
            </a:r>
            <a:r>
              <a:rPr lang="es-ES" dirty="0"/>
              <a:t> el de </a:t>
            </a:r>
            <a:r>
              <a:rPr lang="es-ES" b="1" dirty="0" err="1"/>
              <a:t>compensació</a:t>
            </a:r>
            <a:r>
              <a:rPr lang="es-ES" b="1" dirty="0"/>
              <a:t> básica.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293540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2A844DD-28C1-90C4-C7FB-34FBD877F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41343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s-ES" dirty="0"/>
            </a:br>
            <a:r>
              <a:rPr lang="es-ES" b="1" dirty="0"/>
              <a:t>REDUCCIÓ DE L’ÀMBIT D’ACORD AMB EL PLA TERRITORIAL PARCIAL DE LES COMARQUES GIRONINES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1292653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1263</Words>
  <Application>Microsoft Office PowerPoint</Application>
  <PresentationFormat>Pantalla panoràmica</PresentationFormat>
  <Paragraphs>148</Paragraphs>
  <Slides>26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l'Office</vt:lpstr>
      <vt:lpstr>SECTOR   URBANITZABLE   DELIMITAT SELVA BRAVA</vt:lpstr>
      <vt:lpstr>SITUACIÓ URBANÍSTICA</vt:lpstr>
      <vt:lpstr>TIPUS DE SÒL:</vt:lpstr>
      <vt:lpstr>La classificació del sòl está determinada en el planejament urbanístic de cada municipi.</vt:lpstr>
      <vt:lpstr>Presentació del PowerPoint</vt:lpstr>
      <vt:lpstr>PROCÉS DE TRANSFORMACIÓ URBANÍSTICA PER PASSAR DE SÒL URBANITZABLE A SÒL URBÀ:</vt:lpstr>
      <vt:lpstr>Presentació del PowerPoint</vt:lpstr>
      <vt:lpstr>SISTEMES DE GESTIÓ PER A LA TRANSFORMACIÓ URBANÍSTICA:</vt:lpstr>
      <vt:lpstr>  REDUCCIÓ DE L’ÀMBIT D’ACORD AMB EL PLA TERRITORIAL PARCIAL DE LES COMARQUES GIRONINES</vt:lpstr>
      <vt:lpstr>PLA TERRITORIAL PARCIAL DE LES COMARQUES GIRONINES (aprovat l’any 2010)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15S-FQ2022NS</dc:creator>
  <cp:lastModifiedBy>15S-FQ2022NS</cp:lastModifiedBy>
  <cp:revision>47</cp:revision>
  <cp:lastPrinted>2023-10-19T10:09:51Z</cp:lastPrinted>
  <dcterms:created xsi:type="dcterms:W3CDTF">2023-10-18T07:14:27Z</dcterms:created>
  <dcterms:modified xsi:type="dcterms:W3CDTF">2023-10-20T13:14:33Z</dcterms:modified>
</cp:coreProperties>
</file>